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2"/>
  </p:notesMasterIdLst>
  <p:sldIdLst>
    <p:sldId id="266" r:id="rId5"/>
    <p:sldId id="268" r:id="rId6"/>
    <p:sldId id="270" r:id="rId7"/>
    <p:sldId id="267" r:id="rId8"/>
    <p:sldId id="269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1" r:id="rId19"/>
    <p:sldId id="280" r:id="rId20"/>
    <p:sldId id="28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43" autoAdjust="0"/>
    <p:restoredTop sz="94660"/>
  </p:normalViewPr>
  <p:slideViewPr>
    <p:cSldViewPr snapToGrid="0">
      <p:cViewPr varScale="1">
        <p:scale>
          <a:sx n="63" d="100"/>
          <a:sy n="63" d="100"/>
        </p:scale>
        <p:origin x="90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3/14/2024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5"/>
            <a:ext cx="5268177" cy="953829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 err="1">
                <a:solidFill>
                  <a:srgbClr val="FFFFFF"/>
                </a:solidFill>
              </a:rPr>
              <a:t>Aswathy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Sasi</a:t>
            </a:r>
            <a:endParaRPr lang="en-US" sz="1800" dirty="0">
              <a:solidFill>
                <a:srgbClr val="FFFFFF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1800" b="1" dirty="0">
                <a:solidFill>
                  <a:srgbClr val="FFFFFF"/>
                </a:solidFill>
              </a:rPr>
              <a:t>CHRIST(Deemed to be university)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B26204-96B4-42F5-B4D3-D58B4E1FA84B}"/>
              </a:ext>
            </a:extLst>
          </p:cNvPr>
          <p:cNvSpPr/>
          <p:nvPr/>
        </p:nvSpPr>
        <p:spPr>
          <a:xfrm>
            <a:off x="1554480" y="243512"/>
            <a:ext cx="82905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en-I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Visualizations</a:t>
            </a:r>
          </a:p>
          <a:p>
            <a:r>
              <a:rPr lang="en-IN" sz="4000" dirty="0"/>
              <a:t> </a:t>
            </a:r>
          </a:p>
          <a:p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9502A2-D8D5-429D-9303-F89E91985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272" y="1576129"/>
            <a:ext cx="4477375" cy="37057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3377CF-A449-4A96-B37A-932AAA1325F3}"/>
              </a:ext>
            </a:extLst>
          </p:cNvPr>
          <p:cNvSpPr/>
          <p:nvPr/>
        </p:nvSpPr>
        <p:spPr>
          <a:xfrm>
            <a:off x="6659880" y="2049313"/>
            <a:ext cx="5334000" cy="671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28675" algn="l"/>
              </a:tabLst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shows that cargo, miscellaneous, and weather have the same impact on delay</a:t>
            </a:r>
          </a:p>
        </p:txBody>
      </p:sp>
    </p:spTree>
    <p:extLst>
      <p:ext uri="{BB962C8B-B14F-4D97-AF65-F5344CB8AC3E}">
        <p14:creationId xmlns:p14="http://schemas.microsoft.com/office/powerpoint/2010/main" val="2629950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B26204-96B4-42F5-B4D3-D58B4E1FA84B}"/>
              </a:ext>
            </a:extLst>
          </p:cNvPr>
          <p:cNvSpPr/>
          <p:nvPr/>
        </p:nvSpPr>
        <p:spPr>
          <a:xfrm>
            <a:off x="1554480" y="243512"/>
            <a:ext cx="82905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en-I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Visualizations</a:t>
            </a:r>
          </a:p>
          <a:p>
            <a:r>
              <a:rPr lang="en-IN" sz="4000" dirty="0"/>
              <a:t> </a:t>
            </a:r>
          </a:p>
          <a:p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144FCE-91BE-4F47-95A1-9834F58EB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15" y="1543716"/>
            <a:ext cx="8202170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63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B26204-96B4-42F5-B4D3-D58B4E1FA84B}"/>
              </a:ext>
            </a:extLst>
          </p:cNvPr>
          <p:cNvSpPr/>
          <p:nvPr/>
        </p:nvSpPr>
        <p:spPr>
          <a:xfrm>
            <a:off x="1554480" y="243512"/>
            <a:ext cx="82905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en-I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Visualizations</a:t>
            </a:r>
          </a:p>
          <a:p>
            <a:r>
              <a:rPr lang="en-IN" sz="4000" dirty="0"/>
              <a:t> </a:t>
            </a:r>
          </a:p>
          <a:p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3377CF-A449-4A96-B37A-932AAA1325F3}"/>
              </a:ext>
            </a:extLst>
          </p:cNvPr>
          <p:cNvSpPr/>
          <p:nvPr/>
        </p:nvSpPr>
        <p:spPr>
          <a:xfrm>
            <a:off x="7955280" y="1419873"/>
            <a:ext cx="3916680" cy="384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28675" algn="l"/>
              </a:tabLs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indicates a weak or no correlation between the variables represented by the x-axis and y-axis.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28675" algn="l"/>
              </a:tabLs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alignment suggests that changes in the x-variable do not result in consistent or predictable changes in the y-variable. 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28675" algn="l"/>
              </a:tabLs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other words, there is little to no linear relationship between the two variables being plotted. This could mean that the variables are independent of each other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2CD07-A39E-454C-B8E2-B1CD42ACC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25" y="1419873"/>
            <a:ext cx="6546075" cy="402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66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B26204-96B4-42F5-B4D3-D58B4E1FA84B}"/>
              </a:ext>
            </a:extLst>
          </p:cNvPr>
          <p:cNvSpPr/>
          <p:nvPr/>
        </p:nvSpPr>
        <p:spPr>
          <a:xfrm>
            <a:off x="1554480" y="243512"/>
            <a:ext cx="82905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en-I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Visualizations</a:t>
            </a:r>
          </a:p>
          <a:p>
            <a:r>
              <a:rPr lang="en-IN" sz="4000" dirty="0"/>
              <a:t> </a:t>
            </a:r>
          </a:p>
          <a:p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3377CF-A449-4A96-B37A-932AAA1325F3}"/>
              </a:ext>
            </a:extLst>
          </p:cNvPr>
          <p:cNvSpPr/>
          <p:nvPr/>
        </p:nvSpPr>
        <p:spPr>
          <a:xfrm>
            <a:off x="7955280" y="1419873"/>
            <a:ext cx="3840480" cy="3700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28675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occurrence of arrival delay or departure delay on scheduled flights can be influenced by various factors, including operational issues(air craft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maintanence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weather conditions, airport congestion, air traffic control delays, mechanical issues with the aircraft, and scheduling inefficiencies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4F41F-9CA2-4C58-8C1F-79DCEFDCD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17" y="1419873"/>
            <a:ext cx="7014964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18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B26204-96B4-42F5-B4D3-D58B4E1FA84B}"/>
              </a:ext>
            </a:extLst>
          </p:cNvPr>
          <p:cNvSpPr/>
          <p:nvPr/>
        </p:nvSpPr>
        <p:spPr>
          <a:xfrm>
            <a:off x="1554480" y="243512"/>
            <a:ext cx="82905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en-I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Visualizations</a:t>
            </a:r>
          </a:p>
          <a:p>
            <a:r>
              <a:rPr lang="en-IN" sz="4000" dirty="0"/>
              <a:t> </a:t>
            </a:r>
          </a:p>
          <a:p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3377CF-A449-4A96-B37A-932AAA1325F3}"/>
              </a:ext>
            </a:extLst>
          </p:cNvPr>
          <p:cNvSpPr/>
          <p:nvPr/>
        </p:nvSpPr>
        <p:spPr>
          <a:xfrm>
            <a:off x="7955280" y="1419873"/>
            <a:ext cx="3840480" cy="205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28675" algn="l"/>
              </a:tabLst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 of the arrival delay happened during mid January because weather(winter ), holiday(end of holiday seasons, so there might be a chance for lot  of travel)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B3305-69E5-44CB-ADD4-65F6FAB6C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1532196"/>
            <a:ext cx="5897880" cy="508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83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B26204-96B4-42F5-B4D3-D58B4E1FA84B}"/>
              </a:ext>
            </a:extLst>
          </p:cNvPr>
          <p:cNvSpPr/>
          <p:nvPr/>
        </p:nvSpPr>
        <p:spPr>
          <a:xfrm>
            <a:off x="1554480" y="243512"/>
            <a:ext cx="82905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en-I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Visualizations</a:t>
            </a:r>
          </a:p>
          <a:p>
            <a:r>
              <a:rPr lang="en-IN" sz="4000" dirty="0"/>
              <a:t> </a:t>
            </a:r>
          </a:p>
          <a:p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3377CF-A449-4A96-B37A-932AAA1325F3}"/>
              </a:ext>
            </a:extLst>
          </p:cNvPr>
          <p:cNvSpPr/>
          <p:nvPr/>
        </p:nvSpPr>
        <p:spPr>
          <a:xfrm>
            <a:off x="7955280" y="1419873"/>
            <a:ext cx="3840480" cy="205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28675" algn="l"/>
              </a:tabLst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 of the departure delay happened during mid  April because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April may coincide with peak travel seasons or weather patterns that could affect flight operations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8B36F8-7830-4115-B5E4-307406996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15" y="1419873"/>
            <a:ext cx="6817565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2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B26204-96B4-42F5-B4D3-D58B4E1FA84B}"/>
              </a:ext>
            </a:extLst>
          </p:cNvPr>
          <p:cNvSpPr/>
          <p:nvPr/>
        </p:nvSpPr>
        <p:spPr>
          <a:xfrm>
            <a:off x="1554480" y="243512"/>
            <a:ext cx="82905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en-IN" sz="4000" dirty="0"/>
              <a:t>Conclusion </a:t>
            </a:r>
          </a:p>
          <a:p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3377CF-A449-4A96-B37A-932AAA1325F3}"/>
              </a:ext>
            </a:extLst>
          </p:cNvPr>
          <p:cNvSpPr/>
          <p:nvPr/>
        </p:nvSpPr>
        <p:spPr>
          <a:xfrm>
            <a:off x="1554480" y="1360121"/>
            <a:ext cx="6964680" cy="2588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28675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conclusion, this presentation has provided valuable insights into the factors influencing flight delays and operational performance within the aviation industry.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28675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28675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Through detailed analysis and visualization of various data metrics, we have gained a deeper understanding of the challenges faced by airlines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46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8004" y="3814664"/>
            <a:ext cx="5607908" cy="1622073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92908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999B2-D0A1-4BE7-AA3B-9C8E5FC50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203960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Purpose of Analysis  </a:t>
            </a:r>
            <a:b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7D461E-0399-4F34-9ED6-F2B227B620BD}"/>
              </a:ext>
            </a:extLst>
          </p:cNvPr>
          <p:cNvSpPr/>
          <p:nvPr/>
        </p:nvSpPr>
        <p:spPr>
          <a:xfrm>
            <a:off x="1630680" y="1765403"/>
            <a:ext cx="6019800" cy="3043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28675" algn="l"/>
              </a:tabLst>
            </a:pPr>
            <a:r>
              <a:rPr lang="en-IN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 the factors contributing to flight delays.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28675" algn="l"/>
              </a:tabLst>
            </a:pPr>
            <a:r>
              <a:rPr lang="en-IN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Analyze</a:t>
            </a:r>
            <a:r>
              <a:rPr lang="en-IN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performance of different aircraft models.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28675" algn="l"/>
              </a:tabLst>
            </a:pPr>
            <a:r>
              <a:rPr lang="en-IN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Explore trends in departure and arrival times.</a:t>
            </a:r>
          </a:p>
        </p:txBody>
      </p:sp>
    </p:spTree>
    <p:extLst>
      <p:ext uri="{BB962C8B-B14F-4D97-AF65-F5344CB8AC3E}">
        <p14:creationId xmlns:p14="http://schemas.microsoft.com/office/powerpoint/2010/main" val="2486836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999B2-D0A1-4BE7-AA3B-9C8E5FC50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203960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Objectives</a:t>
            </a:r>
            <a:b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7D461E-0399-4F34-9ED6-F2B227B620BD}"/>
              </a:ext>
            </a:extLst>
          </p:cNvPr>
          <p:cNvSpPr/>
          <p:nvPr/>
        </p:nvSpPr>
        <p:spPr>
          <a:xfrm>
            <a:off x="1630680" y="1765403"/>
            <a:ext cx="6019800" cy="2787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28675" algn="l"/>
              </a:tabLst>
            </a:pPr>
            <a:r>
              <a:rPr lang="en-IN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Overview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28675" algn="l"/>
              </a:tabLst>
            </a:pPr>
            <a:r>
              <a:rPr lang="en-IN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Analytical </a:t>
            </a:r>
            <a:r>
              <a:rPr lang="en-IN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aaproach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28675" algn="l"/>
              </a:tabLst>
            </a:pPr>
            <a:r>
              <a:rPr lang="en-IN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n-IN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Preprocessing</a:t>
            </a:r>
            <a:r>
              <a:rPr lang="en-IN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(cleaning)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28675" algn="l"/>
              </a:tabLst>
            </a:pPr>
            <a:r>
              <a:rPr lang="en-IN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Visualizations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28675" algn="l"/>
              </a:tabLst>
            </a:pPr>
            <a:r>
              <a:rPr lang="en-IN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Interpretations</a:t>
            </a:r>
          </a:p>
        </p:txBody>
      </p:sp>
    </p:spTree>
    <p:extLst>
      <p:ext uri="{BB962C8B-B14F-4D97-AF65-F5344CB8AC3E}">
        <p14:creationId xmlns:p14="http://schemas.microsoft.com/office/powerpoint/2010/main" val="115761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B26204-96B4-42F5-B4D3-D58B4E1FA84B}"/>
              </a:ext>
            </a:extLst>
          </p:cNvPr>
          <p:cNvSpPr/>
          <p:nvPr/>
        </p:nvSpPr>
        <p:spPr>
          <a:xfrm>
            <a:off x="1584960" y="708799"/>
            <a:ext cx="8290560" cy="3695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28675" algn="l"/>
              </a:tabLst>
            </a:pPr>
            <a:r>
              <a:rPr lang="en-IN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Overview  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28675" algn="l"/>
              </a:tabLst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28675" algn="l"/>
              </a:tabLst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Dataset: Airline Dataset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28675" algn="l"/>
              </a:tabLst>
            </a:pP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28675" algn="l"/>
              </a:tabLst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1772 observations, 64 variables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28675" algn="l"/>
              </a:tabLst>
            </a:pP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28675" algn="l"/>
              </a:tabLst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Types: Numerical, Categorical 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28675" algn="l"/>
              </a:tabLst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47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B26204-96B4-42F5-B4D3-D58B4E1FA84B}"/>
              </a:ext>
            </a:extLst>
          </p:cNvPr>
          <p:cNvSpPr/>
          <p:nvPr/>
        </p:nvSpPr>
        <p:spPr>
          <a:xfrm>
            <a:off x="1584960" y="708799"/>
            <a:ext cx="829056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en-I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Analytical</a:t>
            </a:r>
            <a:r>
              <a:rPr lang="en-IN" sz="4000" dirty="0"/>
              <a:t> Approach </a:t>
            </a:r>
          </a:p>
          <a:p>
            <a:r>
              <a:rPr lang="en-IN" sz="4000" dirty="0"/>
              <a:t> </a:t>
            </a: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Tool Used: </a:t>
            </a:r>
          </a:p>
          <a:p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1112245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B26204-96B4-42F5-B4D3-D58B4E1FA84B}"/>
              </a:ext>
            </a:extLst>
          </p:cNvPr>
          <p:cNvSpPr/>
          <p:nvPr/>
        </p:nvSpPr>
        <p:spPr>
          <a:xfrm>
            <a:off x="1554480" y="243512"/>
            <a:ext cx="829056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en-I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IN" sz="4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Preprocessing</a:t>
            </a:r>
            <a:endParaRPr lang="en-IN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4000" dirty="0"/>
              <a:t> </a:t>
            </a:r>
          </a:p>
          <a:p>
            <a:r>
              <a:rPr lang="en-IN" dirty="0"/>
              <a:t>Step 1- Remove Duplicates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Step 2 – removed columns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Day</a:t>
            </a:r>
            <a:r>
              <a:rPr lang="en-IN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Flight 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Customer delay code description </a:t>
            </a:r>
            <a:r>
              <a:rPr lang="en-IN" dirty="0"/>
              <a:t>because the "Customer Delay Description" and "Departure Delay Remarks" columns contain the same information, it would be redundant to keep both.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information in "IATA Delay Code Description" already covers the reasons for departure delays comprehensively, then "</a:t>
            </a:r>
            <a:r>
              <a:rPr lang="en-IN" b="1" dirty="0"/>
              <a:t>Departure Delay Remarks</a:t>
            </a:r>
            <a:r>
              <a:rPr lang="en-IN" dirty="0"/>
              <a:t>" might be redundant.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Removed </a:t>
            </a:r>
            <a:r>
              <a:rPr lang="en-IN" b="1" dirty="0"/>
              <a:t>customer delay code</a:t>
            </a:r>
            <a:r>
              <a:rPr lang="en-IN" dirty="0"/>
              <a:t>, </a:t>
            </a:r>
            <a:r>
              <a:rPr lang="en-IN" b="1" dirty="0"/>
              <a:t>Carrier Controllable Status (Customer)</a:t>
            </a:r>
            <a:r>
              <a:rPr lang="en-IN" dirty="0"/>
              <a:t> for the same reason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can consider removing the </a:t>
            </a:r>
            <a:r>
              <a:rPr lang="en-IN" b="1" dirty="0"/>
              <a:t>"T/D (UTC)"(target departure)</a:t>
            </a:r>
            <a:r>
              <a:rPr lang="en-IN" dirty="0"/>
              <a:t> column if you already have the "STD (UTC)" (Scheduled Time of Departure) column, as they both represent planned departure times and may provide redundant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370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B26204-96B4-42F5-B4D3-D58B4E1FA84B}"/>
              </a:ext>
            </a:extLst>
          </p:cNvPr>
          <p:cNvSpPr/>
          <p:nvPr/>
        </p:nvSpPr>
        <p:spPr>
          <a:xfrm>
            <a:off x="1554480" y="243512"/>
            <a:ext cx="829056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en-I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IN" sz="4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Preprocessing</a:t>
            </a:r>
            <a:endParaRPr lang="en-IN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4000" dirty="0"/>
              <a:t> </a:t>
            </a:r>
            <a:r>
              <a:rPr lang="en-IN" dirty="0"/>
              <a:t>Step 2 – removed columns </a:t>
            </a:r>
          </a:p>
          <a:p>
            <a:pPr lvl="0"/>
            <a:r>
              <a:rPr lang="en-IN" dirty="0"/>
              <a:t>We are removing the </a:t>
            </a:r>
            <a:r>
              <a:rPr lang="en-IN" b="1" dirty="0"/>
              <a:t>'Arrival Delay Remarks', 'Customer Delay Code Description', 'Customer Delay Code', and 'Carrier Controllable Status (Customer)'</a:t>
            </a:r>
            <a:r>
              <a:rPr lang="en-IN" dirty="0"/>
              <a:t> columns because the information in "IATA Delay Code Description" already covers the reasons for arrival delays comprehensively</a:t>
            </a:r>
          </a:p>
          <a:p>
            <a:r>
              <a:rPr lang="en-IN" dirty="0"/>
              <a:t>    </a:t>
            </a:r>
          </a:p>
          <a:p>
            <a:r>
              <a:rPr lang="en-IN" sz="2000" dirty="0"/>
              <a:t> </a:t>
            </a:r>
          </a:p>
          <a:p>
            <a:r>
              <a:rPr lang="en-IN" sz="2000" dirty="0" err="1"/>
              <a:t>Steo</a:t>
            </a:r>
            <a:r>
              <a:rPr lang="en-IN" sz="2000" dirty="0"/>
              <a:t> 3 - Replaced null values</a:t>
            </a:r>
          </a:p>
          <a:p>
            <a:r>
              <a:rPr lang="en-IN" sz="2000" dirty="0"/>
              <a:t> </a:t>
            </a:r>
          </a:p>
          <a:p>
            <a:r>
              <a:rPr lang="en-IN" sz="2000" dirty="0"/>
              <a:t>Step 4- Changed the data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2436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B26204-96B4-42F5-B4D3-D58B4E1FA84B}"/>
              </a:ext>
            </a:extLst>
          </p:cNvPr>
          <p:cNvSpPr/>
          <p:nvPr/>
        </p:nvSpPr>
        <p:spPr>
          <a:xfrm>
            <a:off x="1554480" y="243512"/>
            <a:ext cx="82905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en-I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Visualizations</a:t>
            </a:r>
          </a:p>
          <a:p>
            <a:r>
              <a:rPr lang="en-IN" sz="4000" dirty="0"/>
              <a:t> </a:t>
            </a:r>
          </a:p>
          <a:p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212F4E-15A3-4F97-A37B-80AF2F217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" y="1488216"/>
            <a:ext cx="6035040" cy="38815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CE1401-C14B-4C65-84D1-32D9E6690E94}"/>
              </a:ext>
            </a:extLst>
          </p:cNvPr>
          <p:cNvSpPr/>
          <p:nvPr/>
        </p:nvSpPr>
        <p:spPr>
          <a:xfrm>
            <a:off x="7620000" y="1654570"/>
            <a:ext cx="3810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comparison of the total fuel onboard (Arrival FOB) and the total gross load carried by sector provides insights into the efficiency and capacity utilization of different flight sectors.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 By examining the relationship between these two variables, we understood that  how efficiently </a:t>
            </a:r>
            <a:r>
              <a:rPr lang="en-IN" dirty="0" err="1"/>
              <a:t>hyd</a:t>
            </a:r>
            <a:r>
              <a:rPr lang="en-IN" dirty="0"/>
              <a:t>-del sector utilizes its fuel and cargo capacity.</a:t>
            </a:r>
          </a:p>
        </p:txBody>
      </p:sp>
    </p:spTree>
    <p:extLst>
      <p:ext uri="{BB962C8B-B14F-4D97-AF65-F5344CB8AC3E}">
        <p14:creationId xmlns:p14="http://schemas.microsoft.com/office/powerpoint/2010/main" val="3088664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B26204-96B4-42F5-B4D3-D58B4E1FA84B}"/>
              </a:ext>
            </a:extLst>
          </p:cNvPr>
          <p:cNvSpPr/>
          <p:nvPr/>
        </p:nvSpPr>
        <p:spPr>
          <a:xfrm>
            <a:off x="1554480" y="243512"/>
            <a:ext cx="82905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en-I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Visualizations</a:t>
            </a:r>
          </a:p>
          <a:p>
            <a:r>
              <a:rPr lang="en-IN" sz="4000" dirty="0"/>
              <a:t> </a:t>
            </a:r>
          </a:p>
          <a:p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B11D0-4EC9-4514-BC96-AC43446B0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1323660"/>
            <a:ext cx="10107436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30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purl.org/dc/terms/"/>
    <ds:schemaRef ds:uri="16c05727-aa75-4e4a-9b5f-8a80a1165891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610</Words>
  <Application>Microsoft Office PowerPoint</Application>
  <PresentationFormat>Widescreen</PresentationFormat>
  <Paragraphs>75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Franklin Gothic Book</vt:lpstr>
      <vt:lpstr>Times New Roman</vt:lpstr>
      <vt:lpstr>Crop</vt:lpstr>
      <vt:lpstr>Data Analysis</vt:lpstr>
      <vt:lpstr>Purpose of Analysis     </vt:lpstr>
      <vt:lpstr>Objectives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2024-03-14T05:22:13Z</dcterms:created>
  <dcterms:modified xsi:type="dcterms:W3CDTF">2024-03-14T06:18:53Z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